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17daef9a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17daef9a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c793ab3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c793ab3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c793ab37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c793ab37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c793ab37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c793ab37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c793ab37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c793ab37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2bde4c5c0_9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a2bde4c5c0_9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ec793ab37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ec793ab37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ec793ab37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ec793ab37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475" y="0"/>
            <a:ext cx="2723526" cy="10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02800" y="492350"/>
            <a:ext cx="612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/>
              <a:t>Apresentação Final de Engenharia de Software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02800" y="1600550"/>
            <a:ext cx="7964100" cy="31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Universidade Federal do Tocantins _ Câmpus Palmas (06/12/2023)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Disciplina: </a:t>
            </a:r>
            <a:r>
              <a:rPr lang="pt-BR" sz="1800"/>
              <a:t>Engenharia de Software</a:t>
            </a:r>
            <a:r>
              <a:rPr lang="pt-BR" sz="1800"/>
              <a:t>		2023/02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Orientador: </a:t>
            </a:r>
            <a:r>
              <a:rPr lang="pt-BR" sz="1800"/>
              <a:t>Edeilson Milhomem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Discentes: </a:t>
            </a:r>
            <a:endParaRPr b="1" sz="18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pt-BR" sz="1600"/>
              <a:t>Luís Felipe Krause de Castro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pt-BR" sz="1600">
                <a:solidFill>
                  <a:srgbClr val="000000"/>
                </a:solidFill>
              </a:rPr>
              <a:t>Luiz Filipe de Souza Alves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pt-BR" sz="1600"/>
              <a:t>Douglas Ribeiro Santos de Sá</a:t>
            </a:r>
            <a:endParaRPr sz="16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sz="1600">
                <a:solidFill>
                  <a:srgbClr val="000000"/>
                </a:solidFill>
              </a:rPr>
              <a:t>Patryck Henryck Moreira Silva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Gabryel Soares Marques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Rafael de Oliveira Ribeiro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Cássio Coutinho Lima</a:t>
            </a:r>
            <a:endParaRPr sz="1600"/>
          </a:p>
        </p:txBody>
      </p:sp>
      <p:sp>
        <p:nvSpPr>
          <p:cNvPr id="57" name="Google Shape;57;p13"/>
          <p:cNvSpPr/>
          <p:nvPr/>
        </p:nvSpPr>
        <p:spPr>
          <a:xfrm>
            <a:off x="7950300" y="4866975"/>
            <a:ext cx="1022700" cy="27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7958900" y="4869525"/>
            <a:ext cx="110700" cy="276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4632000" y="788350"/>
            <a:ext cx="4410300" cy="3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Importância do GitHub: </a:t>
            </a:r>
            <a:r>
              <a:rPr lang="pt-BR" sz="1800">
                <a:solidFill>
                  <a:schemeClr val="dk1"/>
                </a:solidFill>
              </a:rPr>
              <a:t>Versionamento do código;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Para quê?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Para investigar pontos de rompimento de estabilidade do código;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Para ter o poder de “Voltar no tempo”;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Como se realiza?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Por meio de commits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Por meio de branches;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475" y="0"/>
            <a:ext cx="2723526" cy="10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 rot="5400000">
            <a:off x="6588725" y="843700"/>
            <a:ext cx="165900" cy="50184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 rot="5400000">
            <a:off x="5572200" y="-2060125"/>
            <a:ext cx="165900" cy="70791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 rot="5400000">
            <a:off x="2931525" y="2468050"/>
            <a:ext cx="165900" cy="1769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290375" y="1216750"/>
            <a:ext cx="553200" cy="5253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484025" y="1666000"/>
            <a:ext cx="165900" cy="17697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 rot="5400000">
            <a:off x="1285800" y="2468050"/>
            <a:ext cx="165900" cy="1769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0" y="1742050"/>
            <a:ext cx="483900" cy="233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0" y="0"/>
            <a:ext cx="2516400" cy="121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 rot="5400000">
            <a:off x="1285800" y="594575"/>
            <a:ext cx="165900" cy="17697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0" y="1216800"/>
            <a:ext cx="290400" cy="176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290375" y="3090250"/>
            <a:ext cx="553200" cy="525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221225" y="4424200"/>
            <a:ext cx="8434200" cy="31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221225" y="4352350"/>
            <a:ext cx="35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FF00"/>
                </a:solidFill>
              </a:rPr>
              <a:t>$</a:t>
            </a:r>
            <a:endParaRPr sz="1800">
              <a:solidFill>
                <a:srgbClr val="00FF00"/>
              </a:solidFill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56275" y="4352350"/>
            <a:ext cx="79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git init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49925" y="221250"/>
            <a:ext cx="584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</a:rPr>
              <a:t>1° Parte - Aprendendo Git e Github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456275" y="4352350"/>
            <a:ext cx="79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git branch develop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456275" y="4352350"/>
            <a:ext cx="79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git checkout develop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21225" y="870513"/>
            <a:ext cx="87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main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221225" y="3550700"/>
            <a:ext cx="162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develop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456275" y="4356700"/>
            <a:ext cx="79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git add 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437550" y="4352350"/>
            <a:ext cx="79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git commit -m “Alterações feitas”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2129625" y="3090250"/>
            <a:ext cx="553200" cy="525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 txBox="1"/>
          <p:nvPr/>
        </p:nvSpPr>
        <p:spPr>
          <a:xfrm>
            <a:off x="1949875" y="3615550"/>
            <a:ext cx="11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develop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437550" y="4333150"/>
            <a:ext cx="79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git add Tarefas de Nivelamento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437550" y="4355850"/>
            <a:ext cx="843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git commit “</a:t>
            </a:r>
            <a:r>
              <a:rPr lang="pt-BR" sz="1700">
                <a:solidFill>
                  <a:schemeClr val="lt1"/>
                </a:solidFill>
              </a:rPr>
              <a:t>A importancia foi democratizar conhecimento necessário à disciplina</a:t>
            </a:r>
            <a:r>
              <a:rPr lang="pt-BR" sz="1800">
                <a:solidFill>
                  <a:schemeClr val="lt1"/>
                </a:solidFill>
              </a:rPr>
              <a:t>”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3733825" y="3090250"/>
            <a:ext cx="553200" cy="525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4631925" y="815775"/>
            <a:ext cx="4239900" cy="3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Necessidade: </a:t>
            </a:r>
            <a:r>
              <a:rPr lang="pt-BR" sz="1800">
                <a:solidFill>
                  <a:schemeClr val="dk1"/>
                </a:solidFill>
              </a:rPr>
              <a:t>Extrema (Nunca pode faltar);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Pontos positivos: 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Ensina uma ferramenta muito requisitada;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É gostoso de aprender;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É bem legal ver a parte visual;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Pontos desafiadores: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Pouco tempo de trabalho;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Requer vídeos muito longos, isso torna a tarefa cansativa;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3575425" y="3577450"/>
            <a:ext cx="99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develop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7950300" y="4866975"/>
            <a:ext cx="1022700" cy="27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7958900" y="4869525"/>
            <a:ext cx="110700" cy="276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8069600" y="4866975"/>
            <a:ext cx="110700" cy="276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1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4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 rot="5400000">
            <a:off x="3075000" y="2016350"/>
            <a:ext cx="165900" cy="945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3464850" y="1455800"/>
            <a:ext cx="165900" cy="1089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 rot="5400000">
            <a:off x="2251050" y="2016350"/>
            <a:ext cx="165900" cy="945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0" y="1604300"/>
            <a:ext cx="1861200" cy="176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1861050" y="2445070"/>
            <a:ext cx="165900" cy="887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373625" y="3415925"/>
            <a:ext cx="2516400" cy="176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0" y="0"/>
            <a:ext cx="2516400" cy="121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0" y="1742050"/>
            <a:ext cx="483900" cy="233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0" y="1216800"/>
            <a:ext cx="290400" cy="176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649925" y="221250"/>
            <a:ext cx="434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</a:rPr>
              <a:t>2</a:t>
            </a:r>
            <a:r>
              <a:rPr b="1" lang="pt-BR" sz="2600">
                <a:solidFill>
                  <a:schemeClr val="dk1"/>
                </a:solidFill>
              </a:rPr>
              <a:t>° Parte - Gitflow, Release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475" y="0"/>
            <a:ext cx="2723526" cy="10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/>
          <p:nvPr/>
        </p:nvSpPr>
        <p:spPr>
          <a:xfrm>
            <a:off x="7950300" y="4866975"/>
            <a:ext cx="1022700" cy="27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7958900" y="4869525"/>
            <a:ext cx="110700" cy="276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8069600" y="4866975"/>
            <a:ext cx="110700" cy="276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8180300" y="4866975"/>
            <a:ext cx="110700" cy="276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 rot="5400000">
            <a:off x="707250" y="2346700"/>
            <a:ext cx="165900" cy="20124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 rot="5400000">
            <a:off x="1546800" y="-420475"/>
            <a:ext cx="165900" cy="37998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2469300" y="2226500"/>
            <a:ext cx="553200" cy="525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1667400" y="3090250"/>
            <a:ext cx="553200" cy="525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3271200" y="1216775"/>
            <a:ext cx="553200" cy="5253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3435300" y="2598350"/>
            <a:ext cx="223800" cy="251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221225" y="4424200"/>
            <a:ext cx="8434200" cy="31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437550" y="4355850"/>
            <a:ext cx="843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git branch release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437550" y="4319650"/>
            <a:ext cx="843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git commit -m “Gitflow para o desenvolvimento em equipe”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437550" y="4319650"/>
            <a:ext cx="843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git </a:t>
            </a:r>
            <a:r>
              <a:rPr lang="pt-BR" sz="1800">
                <a:solidFill>
                  <a:schemeClr val="lt1"/>
                </a:solidFill>
              </a:rPr>
              <a:t>commit</a:t>
            </a:r>
            <a:r>
              <a:rPr lang="pt-BR" sz="1800">
                <a:solidFill>
                  <a:schemeClr val="lt1"/>
                </a:solidFill>
              </a:rPr>
              <a:t> -m “release  é essencial para o desenvolvimento”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221225" y="4352350"/>
            <a:ext cx="35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FF00"/>
                </a:solidFill>
              </a:rPr>
              <a:t>$</a:t>
            </a:r>
            <a:endParaRPr sz="1800">
              <a:solidFill>
                <a:srgbClr val="00FF00"/>
              </a:solidFill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1424475" y="3546425"/>
            <a:ext cx="11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develop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2354850" y="2665838"/>
            <a:ext cx="11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release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3174600" y="755088"/>
            <a:ext cx="11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main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4288950" y="998975"/>
            <a:ext cx="4794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GITFLOW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Importância: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Desenvolvimento estável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pontos positivos: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A subdivisão do desenvolvimento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Cada um cuida do seu !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Testes separados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pontos negativos: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Pode ser confuso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Pode ser trabalhoso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As vezes o resultado é menor que a soma das partes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4300501" y="1005700"/>
            <a:ext cx="5011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Release do Produto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Importância: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Separar o produto final do em desenvolvimento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P</a:t>
            </a:r>
            <a:r>
              <a:rPr b="1" lang="pt-BR" sz="1800">
                <a:solidFill>
                  <a:schemeClr val="dk1"/>
                </a:solidFill>
              </a:rPr>
              <a:t>ontos positivos: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Quando a release possui tag o usuário pode reconhecer a atualização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Dificulta o programa quebrar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P</a:t>
            </a:r>
            <a:r>
              <a:rPr b="1" lang="pt-BR" sz="1800">
                <a:solidFill>
                  <a:schemeClr val="dk1"/>
                </a:solidFill>
              </a:rPr>
              <a:t>ontos negativos: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P</a:t>
            </a:r>
            <a:r>
              <a:rPr lang="pt-BR" sz="1800">
                <a:solidFill>
                  <a:schemeClr val="dk1"/>
                </a:solidFill>
              </a:rPr>
              <a:t>ode ser confuso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Pode ser trabalhoso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>
                <a:solidFill>
                  <a:schemeClr val="dk1"/>
                </a:solidFill>
              </a:rPr>
              <a:t>Pode gerar uma numeração muito grande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1" name="Google Shape;131;p15"/>
          <p:cNvSpPr/>
          <p:nvPr/>
        </p:nvSpPr>
        <p:spPr>
          <a:xfrm>
            <a:off x="3270600" y="2226500"/>
            <a:ext cx="553200" cy="525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3075000" y="2800000"/>
            <a:ext cx="94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release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3" name="Google Shape;133;p15"/>
          <p:cNvSpPr txBox="1"/>
          <p:nvPr/>
        </p:nvSpPr>
        <p:spPr>
          <a:xfrm>
            <a:off x="437550" y="4319650"/>
            <a:ext cx="843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git checkout main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4" name="Google Shape;134;p15"/>
          <p:cNvSpPr txBox="1"/>
          <p:nvPr/>
        </p:nvSpPr>
        <p:spPr>
          <a:xfrm>
            <a:off x="437550" y="4319650"/>
            <a:ext cx="843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git merge release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35" name="Google Shape;13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3375" y="1216800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/>
          <p:nvPr/>
        </p:nvSpPr>
        <p:spPr>
          <a:xfrm rot="5400000">
            <a:off x="5581400" y="-525925"/>
            <a:ext cx="165900" cy="40107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 rot="-945753">
            <a:off x="7413694" y="1385939"/>
            <a:ext cx="671449" cy="253761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5"/>
          <p:cNvSpPr txBox="1"/>
          <p:nvPr/>
        </p:nvSpPr>
        <p:spPr>
          <a:xfrm>
            <a:off x="437550" y="4319650"/>
            <a:ext cx="843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git push origin main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9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2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/>
          <p:nvPr/>
        </p:nvSpPr>
        <p:spPr>
          <a:xfrm>
            <a:off x="0" y="1216800"/>
            <a:ext cx="290400" cy="176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649925" y="221250"/>
            <a:ext cx="502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</a:rPr>
              <a:t>3</a:t>
            </a:r>
            <a:r>
              <a:rPr b="1" lang="pt-BR" sz="2600">
                <a:solidFill>
                  <a:schemeClr val="dk1"/>
                </a:solidFill>
              </a:rPr>
              <a:t>° Parte - Trabalho em equipe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145" name="Google Shape;14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475" y="0"/>
            <a:ext cx="2723526" cy="10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/>
          <p:nvPr/>
        </p:nvSpPr>
        <p:spPr>
          <a:xfrm>
            <a:off x="7950300" y="4866975"/>
            <a:ext cx="1022700" cy="27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7958900" y="4869525"/>
            <a:ext cx="110700" cy="276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8069600" y="4866975"/>
            <a:ext cx="110700" cy="276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8180300" y="4866975"/>
            <a:ext cx="110700" cy="276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8282100" y="4869525"/>
            <a:ext cx="110700" cy="276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384525" y="1122900"/>
            <a:ext cx="3964500" cy="28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pt-BR" sz="2000">
                <a:solidFill>
                  <a:schemeClr val="dk1"/>
                </a:solidFill>
              </a:rPr>
              <a:t>Validação de requisitos:</a:t>
            </a:r>
            <a:endParaRPr b="1" sz="20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Entendimento profundo;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Prototipagem rápida;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Documentação clara;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Iteração contínua;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pt-BR" sz="2000">
                <a:solidFill>
                  <a:schemeClr val="dk1"/>
                </a:solidFill>
              </a:rPr>
              <a:t>Validação das tecnologias:</a:t>
            </a:r>
            <a:endParaRPr b="1" sz="20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Análise de requisitos técnicos;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Pesquisa e avaliação;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Consultas a especialistas;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Validação incremental;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384513" y="790513"/>
            <a:ext cx="3964500" cy="3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pt-BR" sz="2000">
                <a:solidFill>
                  <a:schemeClr val="dk1"/>
                </a:solidFill>
              </a:rPr>
              <a:t>Lições: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Colaboração</a:t>
            </a:r>
            <a:r>
              <a:rPr lang="pt-BR">
                <a:solidFill>
                  <a:schemeClr val="dk1"/>
                </a:solidFill>
              </a:rPr>
              <a:t> efetiva;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Adaptação a mudanças;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Melhora na comunicação;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pt-BR" sz="2000">
                <a:solidFill>
                  <a:schemeClr val="dk1"/>
                </a:solidFill>
              </a:rPr>
              <a:t>Desafios: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Pressão por prazos;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Gerenciamento de conflitos;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Manter documentação;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Complexidade no início;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Possíveis conflitos de merge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pt-BR" sz="2000">
                <a:solidFill>
                  <a:schemeClr val="dk1"/>
                </a:solidFill>
              </a:rPr>
              <a:t>Experiência: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GitHub como plataforma de colaboração;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GitFlow para gerenciamento de branches;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BR">
                <a:solidFill>
                  <a:schemeClr val="dk1"/>
                </a:solidFill>
              </a:rPr>
              <a:t>Colaboração descentralizada;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375" y="1216800"/>
            <a:ext cx="4325100" cy="208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8375" y="1071350"/>
            <a:ext cx="4325101" cy="338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>
            <a:off x="0" y="1216800"/>
            <a:ext cx="290400" cy="176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649925" y="221250"/>
            <a:ext cx="434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</a:rPr>
              <a:t>4</a:t>
            </a:r>
            <a:r>
              <a:rPr b="1" lang="pt-BR" sz="2600">
                <a:solidFill>
                  <a:schemeClr val="dk1"/>
                </a:solidFill>
              </a:rPr>
              <a:t>° Parte - Visão Geral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475" y="0"/>
            <a:ext cx="2723526" cy="10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/>
          <p:nvPr/>
        </p:nvSpPr>
        <p:spPr>
          <a:xfrm>
            <a:off x="7950300" y="4866975"/>
            <a:ext cx="1022700" cy="27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7958900" y="4869525"/>
            <a:ext cx="110700" cy="276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7"/>
          <p:cNvSpPr/>
          <p:nvPr/>
        </p:nvSpPr>
        <p:spPr>
          <a:xfrm>
            <a:off x="8069600" y="4866975"/>
            <a:ext cx="110700" cy="276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8180300" y="4866975"/>
            <a:ext cx="110700" cy="276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8282100" y="4869525"/>
            <a:ext cx="110700" cy="276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8379500" y="4866975"/>
            <a:ext cx="110700" cy="276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7"/>
          <p:cNvSpPr/>
          <p:nvPr/>
        </p:nvSpPr>
        <p:spPr>
          <a:xfrm>
            <a:off x="701850" y="4004950"/>
            <a:ext cx="553200" cy="5253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7"/>
          <p:cNvSpPr txBox="1"/>
          <p:nvPr/>
        </p:nvSpPr>
        <p:spPr>
          <a:xfrm>
            <a:off x="649925" y="1343600"/>
            <a:ext cx="4093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Os padrões em desenvolvimento de software, como o Model-View-Control (MVC), são diretrizes e melhores práticas que fornecem uma estrutura organizada para o desenvolvimento de sistemas.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0" name="Google Shape;170;p17"/>
          <p:cNvSpPr/>
          <p:nvPr/>
        </p:nvSpPr>
        <p:spPr>
          <a:xfrm rot="5400000">
            <a:off x="1154575" y="3963700"/>
            <a:ext cx="165900" cy="6078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/>
          <p:cNvSpPr txBox="1"/>
          <p:nvPr/>
        </p:nvSpPr>
        <p:spPr>
          <a:xfrm>
            <a:off x="5206500" y="1316700"/>
            <a:ext cx="34638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Organização e Manutenção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5214250" y="1840750"/>
            <a:ext cx="3459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Reutilização de Código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5214250" y="2349800"/>
            <a:ext cx="3459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Testabilidade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5214250" y="2867300"/>
            <a:ext cx="33072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Padronização da Equipe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1486725" y="4004950"/>
            <a:ext cx="553200" cy="5253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 rot="5400000">
            <a:off x="1947050" y="3963700"/>
            <a:ext cx="165900" cy="6078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"/>
          <p:cNvSpPr/>
          <p:nvPr/>
        </p:nvSpPr>
        <p:spPr>
          <a:xfrm>
            <a:off x="2271600" y="4004950"/>
            <a:ext cx="553200" cy="5253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7"/>
          <p:cNvSpPr/>
          <p:nvPr/>
        </p:nvSpPr>
        <p:spPr>
          <a:xfrm rot="5400000">
            <a:off x="2739525" y="3963700"/>
            <a:ext cx="165900" cy="6078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"/>
          <p:cNvSpPr/>
          <p:nvPr/>
        </p:nvSpPr>
        <p:spPr>
          <a:xfrm>
            <a:off x="3064075" y="4004950"/>
            <a:ext cx="553200" cy="5253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"/>
          <p:cNvSpPr/>
          <p:nvPr/>
        </p:nvSpPr>
        <p:spPr>
          <a:xfrm rot="5400000">
            <a:off x="3493925" y="3963700"/>
            <a:ext cx="165900" cy="6078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"/>
          <p:cNvSpPr/>
          <p:nvPr/>
        </p:nvSpPr>
        <p:spPr>
          <a:xfrm>
            <a:off x="3818475" y="4004950"/>
            <a:ext cx="553200" cy="5253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"/>
          <p:cNvSpPr txBox="1"/>
          <p:nvPr/>
        </p:nvSpPr>
        <p:spPr>
          <a:xfrm>
            <a:off x="649925" y="1593750"/>
            <a:ext cx="409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O planejamento de iterações, como as Sprints, é fundamental para o sucesso de um projeto.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5241900" y="1316700"/>
            <a:ext cx="35541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Visibilidade e </a:t>
            </a:r>
            <a:r>
              <a:rPr lang="pt-BR" sz="1800">
                <a:solidFill>
                  <a:schemeClr val="dk2"/>
                </a:solidFill>
              </a:rPr>
              <a:t>Transpar</a:t>
            </a:r>
            <a:r>
              <a:rPr lang="pt-BR" sz="1800">
                <a:solidFill>
                  <a:schemeClr val="dk2"/>
                </a:solidFill>
              </a:rPr>
              <a:t>ência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4" name="Google Shape;184;p17"/>
          <p:cNvSpPr txBox="1"/>
          <p:nvPr/>
        </p:nvSpPr>
        <p:spPr>
          <a:xfrm>
            <a:off x="5214250" y="1840750"/>
            <a:ext cx="3459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Adaptação Contínua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5214250" y="2349800"/>
            <a:ext cx="3459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Entregas Incrementais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5214250" y="2867288"/>
            <a:ext cx="33072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Feedback Rápido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7" name="Google Shape;187;p17"/>
          <p:cNvSpPr/>
          <p:nvPr/>
        </p:nvSpPr>
        <p:spPr>
          <a:xfrm rot="5400000">
            <a:off x="4248325" y="3963700"/>
            <a:ext cx="165900" cy="6078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"/>
          <p:cNvSpPr/>
          <p:nvPr/>
        </p:nvSpPr>
        <p:spPr>
          <a:xfrm>
            <a:off x="4572875" y="4004950"/>
            <a:ext cx="553200" cy="5253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 rot="5400000">
            <a:off x="5002725" y="3963700"/>
            <a:ext cx="165900" cy="6078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"/>
          <p:cNvSpPr/>
          <p:nvPr/>
        </p:nvSpPr>
        <p:spPr>
          <a:xfrm>
            <a:off x="5327275" y="4004950"/>
            <a:ext cx="553200" cy="5253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"/>
          <p:cNvSpPr/>
          <p:nvPr/>
        </p:nvSpPr>
        <p:spPr>
          <a:xfrm rot="5400000">
            <a:off x="5723475" y="3963700"/>
            <a:ext cx="165900" cy="6078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"/>
          <p:cNvSpPr/>
          <p:nvPr/>
        </p:nvSpPr>
        <p:spPr>
          <a:xfrm>
            <a:off x="6048025" y="4004950"/>
            <a:ext cx="553200" cy="5253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"/>
          <p:cNvSpPr/>
          <p:nvPr/>
        </p:nvSpPr>
        <p:spPr>
          <a:xfrm rot="5400000">
            <a:off x="6409275" y="3963700"/>
            <a:ext cx="165900" cy="6078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7"/>
          <p:cNvSpPr/>
          <p:nvPr/>
        </p:nvSpPr>
        <p:spPr>
          <a:xfrm>
            <a:off x="6733825" y="4004950"/>
            <a:ext cx="553200" cy="5253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/>
          <p:nvPr/>
        </p:nvSpPr>
        <p:spPr>
          <a:xfrm>
            <a:off x="0" y="1216800"/>
            <a:ext cx="290400" cy="176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 txBox="1"/>
          <p:nvPr/>
        </p:nvSpPr>
        <p:spPr>
          <a:xfrm>
            <a:off x="649925" y="221250"/>
            <a:ext cx="434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</a:rPr>
              <a:t>6</a:t>
            </a:r>
            <a:r>
              <a:rPr b="1" lang="pt-BR" sz="2600">
                <a:solidFill>
                  <a:schemeClr val="dk1"/>
                </a:solidFill>
              </a:rPr>
              <a:t>° Parte - Produto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201" name="Google Shape;2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475" y="0"/>
            <a:ext cx="2723526" cy="10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8"/>
          <p:cNvSpPr/>
          <p:nvPr/>
        </p:nvSpPr>
        <p:spPr>
          <a:xfrm>
            <a:off x="7950300" y="4866975"/>
            <a:ext cx="1022700" cy="27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7958900" y="486952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8069600" y="486697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8180300" y="486697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8"/>
          <p:cNvSpPr/>
          <p:nvPr/>
        </p:nvSpPr>
        <p:spPr>
          <a:xfrm>
            <a:off x="8282100" y="486952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"/>
          <p:cNvSpPr/>
          <p:nvPr/>
        </p:nvSpPr>
        <p:spPr>
          <a:xfrm>
            <a:off x="8401700" y="486952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"/>
          <p:cNvSpPr/>
          <p:nvPr/>
        </p:nvSpPr>
        <p:spPr>
          <a:xfrm>
            <a:off x="8640900" y="486952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8"/>
          <p:cNvSpPr/>
          <p:nvPr/>
        </p:nvSpPr>
        <p:spPr>
          <a:xfrm>
            <a:off x="8521300" y="486952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8"/>
          <p:cNvSpPr txBox="1"/>
          <p:nvPr/>
        </p:nvSpPr>
        <p:spPr>
          <a:xfrm>
            <a:off x="750550" y="1089400"/>
            <a:ext cx="45624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2"/>
                </a:solidFill>
              </a:rPr>
              <a:t>E</a:t>
            </a:r>
            <a:r>
              <a:rPr b="1" lang="pt-BR" sz="2600">
                <a:solidFill>
                  <a:schemeClr val="dk2"/>
                </a:solidFill>
              </a:rPr>
              <a:t>ntendo o problema</a:t>
            </a:r>
            <a:endParaRPr b="1" sz="2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	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784375" y="1658775"/>
            <a:ext cx="42072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pt-BR" sz="1600">
                <a:solidFill>
                  <a:schemeClr val="dk2"/>
                </a:solidFill>
              </a:rPr>
              <a:t>No início do nosso projeto nós fizemos várias reuniões a fim de se discutir o problema em si, e o que um possível stakeholder gostaria que estivesse em nosso produto final(Mapeamento de Stakeholders).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pt-BR" sz="1600">
                <a:solidFill>
                  <a:schemeClr val="dk2"/>
                </a:solidFill>
              </a:rPr>
              <a:t>Outra técnica utilizada foi o event storm que permitiu a visualização do projeto como um todo ajudando assim a compreendê lo melhor.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212" name="Google Shape;2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25" y="1330888"/>
            <a:ext cx="3847625" cy="248171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 txBox="1"/>
          <p:nvPr/>
        </p:nvSpPr>
        <p:spPr>
          <a:xfrm>
            <a:off x="750550" y="1089400"/>
            <a:ext cx="45624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2"/>
                </a:solidFill>
              </a:rPr>
              <a:t>Requisitos </a:t>
            </a:r>
            <a:r>
              <a:rPr b="1" lang="pt-BR" sz="2600">
                <a:solidFill>
                  <a:schemeClr val="dk2"/>
                </a:solidFill>
              </a:rPr>
              <a:t>prioritários</a:t>
            </a:r>
            <a:r>
              <a:rPr b="1" lang="pt-BR" sz="2600">
                <a:solidFill>
                  <a:schemeClr val="dk2"/>
                </a:solidFill>
              </a:rPr>
              <a:t> </a:t>
            </a:r>
            <a:endParaRPr b="1" sz="2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	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4" name="Google Shape;214;p18"/>
          <p:cNvSpPr txBox="1"/>
          <p:nvPr/>
        </p:nvSpPr>
        <p:spPr>
          <a:xfrm>
            <a:off x="784363" y="1658775"/>
            <a:ext cx="42072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pt-BR" sz="1600">
                <a:solidFill>
                  <a:schemeClr val="dk2"/>
                </a:solidFill>
              </a:rPr>
              <a:t>No primeiro momento nosso grupo usou a </a:t>
            </a:r>
            <a:r>
              <a:rPr lang="pt-BR" sz="1600">
                <a:solidFill>
                  <a:schemeClr val="dk2"/>
                </a:solidFill>
              </a:rPr>
              <a:t>técnica de análise de valor de negócio onde se avalia os requisitos com base no valor que agregam ao negócio ou aos stakeholders.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pt-BR" sz="1600">
                <a:solidFill>
                  <a:schemeClr val="dk2"/>
                </a:solidFill>
              </a:rPr>
              <a:t>E nem um segundo momento depois da aula de event storm foi feito a avaliação da prioridade através dele 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/>
          <p:nvPr/>
        </p:nvSpPr>
        <p:spPr>
          <a:xfrm>
            <a:off x="1136900" y="1176500"/>
            <a:ext cx="7237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</a:rPr>
              <a:t>Qual a importância de Testes Unitários em projetos de Software?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220" name="Google Shape;220;p19"/>
          <p:cNvSpPr/>
          <p:nvPr/>
        </p:nvSpPr>
        <p:spPr>
          <a:xfrm>
            <a:off x="0" y="1216800"/>
            <a:ext cx="290400" cy="176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9"/>
          <p:cNvSpPr txBox="1"/>
          <p:nvPr/>
        </p:nvSpPr>
        <p:spPr>
          <a:xfrm>
            <a:off x="954725" y="754650"/>
            <a:ext cx="434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</a:rPr>
              <a:t>Testes Unitários  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222" name="Google Shape;2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475" y="0"/>
            <a:ext cx="2723526" cy="10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9"/>
          <p:cNvSpPr txBox="1"/>
          <p:nvPr/>
        </p:nvSpPr>
        <p:spPr>
          <a:xfrm>
            <a:off x="1975100" y="1554750"/>
            <a:ext cx="4035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</a:rPr>
              <a:t>Objetivo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224" name="Google Shape;224;p19"/>
          <p:cNvSpPr txBox="1"/>
          <p:nvPr/>
        </p:nvSpPr>
        <p:spPr>
          <a:xfrm>
            <a:off x="2244800" y="2248800"/>
            <a:ext cx="44121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A995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highlight>
                  <a:srgbClr val="FFFFFF"/>
                </a:highlight>
              </a:rPr>
              <a:t>O objetivo principal de um teste unitário é garantir que o blocos individuais de código (funções, métodos, ou classes) estejam funcionando corretamente, identificando e corrigindo erros precocemente  para o máximo de casos de testes possíveis.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604200" y="196650"/>
            <a:ext cx="434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</a:rPr>
              <a:t>5° Parte - Disciplina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649925" y="2065200"/>
            <a:ext cx="7604100" cy="99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9"/>
          <p:cNvSpPr txBox="1"/>
          <p:nvPr/>
        </p:nvSpPr>
        <p:spPr>
          <a:xfrm>
            <a:off x="1136900" y="2079150"/>
            <a:ext cx="7237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</a:rPr>
              <a:t>Qual a importância de Testes Unitários em projetos de Software?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846500" y="2243725"/>
            <a:ext cx="290400" cy="27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2244800" y="2248800"/>
            <a:ext cx="441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Identificação de Erros Precocemente</a:t>
            </a:r>
            <a:endParaRPr sz="21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2298600" y="2887490"/>
            <a:ext cx="456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Facilitação da Manutenção</a:t>
            </a:r>
            <a:endParaRPr sz="21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2298600" y="3599875"/>
            <a:ext cx="320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Melhoria na Qualidade do Código</a:t>
            </a:r>
            <a:endParaRPr sz="21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sp>
        <p:nvSpPr>
          <p:cNvPr id="232" name="Google Shape;232;p19"/>
          <p:cNvSpPr txBox="1"/>
          <p:nvPr/>
        </p:nvSpPr>
        <p:spPr>
          <a:xfrm>
            <a:off x="2298600" y="4260150"/>
            <a:ext cx="342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Redução de Custos a Longo Prazo</a:t>
            </a:r>
            <a:endParaRPr sz="21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7945700" y="4864350"/>
            <a:ext cx="1022700" cy="27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9"/>
          <p:cNvSpPr/>
          <p:nvPr/>
        </p:nvSpPr>
        <p:spPr>
          <a:xfrm>
            <a:off x="7954300" y="4866900"/>
            <a:ext cx="110700" cy="276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"/>
          <p:cNvSpPr/>
          <p:nvPr/>
        </p:nvSpPr>
        <p:spPr>
          <a:xfrm>
            <a:off x="8065000" y="4864350"/>
            <a:ext cx="110700" cy="276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9"/>
          <p:cNvSpPr/>
          <p:nvPr/>
        </p:nvSpPr>
        <p:spPr>
          <a:xfrm>
            <a:off x="8175700" y="4864350"/>
            <a:ext cx="110700" cy="276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9"/>
          <p:cNvSpPr/>
          <p:nvPr/>
        </p:nvSpPr>
        <p:spPr>
          <a:xfrm>
            <a:off x="8277500" y="4866900"/>
            <a:ext cx="110700" cy="276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9"/>
          <p:cNvSpPr/>
          <p:nvPr/>
        </p:nvSpPr>
        <p:spPr>
          <a:xfrm>
            <a:off x="8498900" y="4866900"/>
            <a:ext cx="110700" cy="276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9"/>
          <p:cNvSpPr/>
          <p:nvPr/>
        </p:nvSpPr>
        <p:spPr>
          <a:xfrm>
            <a:off x="8388200" y="4866900"/>
            <a:ext cx="110700" cy="276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/>
          <p:nvPr/>
        </p:nvSpPr>
        <p:spPr>
          <a:xfrm>
            <a:off x="7950300" y="4866975"/>
            <a:ext cx="1022700" cy="27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0"/>
          <p:cNvSpPr/>
          <p:nvPr/>
        </p:nvSpPr>
        <p:spPr>
          <a:xfrm>
            <a:off x="7958900" y="486952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0"/>
          <p:cNvSpPr/>
          <p:nvPr/>
        </p:nvSpPr>
        <p:spPr>
          <a:xfrm>
            <a:off x="8069600" y="486697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8180300" y="486697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0"/>
          <p:cNvSpPr/>
          <p:nvPr/>
        </p:nvSpPr>
        <p:spPr>
          <a:xfrm>
            <a:off x="8282100" y="486952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0"/>
          <p:cNvSpPr/>
          <p:nvPr/>
        </p:nvSpPr>
        <p:spPr>
          <a:xfrm>
            <a:off x="8401700" y="486952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0"/>
          <p:cNvSpPr/>
          <p:nvPr/>
        </p:nvSpPr>
        <p:spPr>
          <a:xfrm>
            <a:off x="8521300" y="486697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0"/>
          <p:cNvSpPr/>
          <p:nvPr/>
        </p:nvSpPr>
        <p:spPr>
          <a:xfrm>
            <a:off x="8760500" y="486952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"/>
          <p:cNvSpPr/>
          <p:nvPr/>
        </p:nvSpPr>
        <p:spPr>
          <a:xfrm>
            <a:off x="0" y="1216800"/>
            <a:ext cx="290400" cy="176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0"/>
          <p:cNvSpPr txBox="1"/>
          <p:nvPr/>
        </p:nvSpPr>
        <p:spPr>
          <a:xfrm>
            <a:off x="649925" y="221250"/>
            <a:ext cx="434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</a:rPr>
              <a:t>7</a:t>
            </a:r>
            <a:r>
              <a:rPr b="1" lang="pt-BR" sz="2600">
                <a:solidFill>
                  <a:schemeClr val="dk1"/>
                </a:solidFill>
              </a:rPr>
              <a:t>° Parte - Produto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254" name="Google Shape;2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475" y="0"/>
            <a:ext cx="2723526" cy="10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5251" y="1159100"/>
            <a:ext cx="4341599" cy="371041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0"/>
          <p:cNvSpPr/>
          <p:nvPr/>
        </p:nvSpPr>
        <p:spPr>
          <a:xfrm>
            <a:off x="8640900" y="486952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/>
          <p:nvPr/>
        </p:nvSpPr>
        <p:spPr>
          <a:xfrm>
            <a:off x="0" y="1216800"/>
            <a:ext cx="290400" cy="176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 txBox="1"/>
          <p:nvPr/>
        </p:nvSpPr>
        <p:spPr>
          <a:xfrm>
            <a:off x="649925" y="221250"/>
            <a:ext cx="434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</a:rPr>
              <a:t>Final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263" name="Google Shape;2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475" y="0"/>
            <a:ext cx="2723526" cy="10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1"/>
          <p:cNvSpPr txBox="1"/>
          <p:nvPr/>
        </p:nvSpPr>
        <p:spPr>
          <a:xfrm>
            <a:off x="354925" y="1089400"/>
            <a:ext cx="72774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rgbClr val="000000"/>
                </a:solidFill>
              </a:rPr>
              <a:t>É isso, acabou?</a:t>
            </a:r>
            <a:endParaRPr b="1" sz="2900">
              <a:solidFill>
                <a:srgbClr val="000000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Char char="-"/>
            </a:pPr>
            <a:r>
              <a:rPr b="1" lang="pt-BR" sz="2900">
                <a:solidFill>
                  <a:srgbClr val="000000"/>
                </a:solidFill>
              </a:rPr>
              <a:t>Acabou!</a:t>
            </a:r>
            <a:endParaRPr b="1" sz="2900">
              <a:solidFill>
                <a:srgbClr val="000000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Char char="-"/>
            </a:pPr>
            <a:r>
              <a:rPr b="1" lang="pt-BR" sz="2900">
                <a:solidFill>
                  <a:srgbClr val="000000"/>
                </a:solidFill>
              </a:rPr>
              <a:t>Então tchau brigado!</a:t>
            </a:r>
            <a:endParaRPr b="1" sz="2900">
              <a:solidFill>
                <a:srgbClr val="000000"/>
              </a:solidFill>
            </a:endParaRPr>
          </a:p>
        </p:txBody>
      </p:sp>
      <p:pic>
        <p:nvPicPr>
          <p:cNvPr id="265" name="Google Shape;2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850" y="2701850"/>
            <a:ext cx="3378192" cy="18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1"/>
          <p:cNvSpPr/>
          <p:nvPr/>
        </p:nvSpPr>
        <p:spPr>
          <a:xfrm>
            <a:off x="7950300" y="4866975"/>
            <a:ext cx="1022700" cy="27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1"/>
          <p:cNvSpPr/>
          <p:nvPr/>
        </p:nvSpPr>
        <p:spPr>
          <a:xfrm>
            <a:off x="7958900" y="486952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/>
          <p:nvPr/>
        </p:nvSpPr>
        <p:spPr>
          <a:xfrm>
            <a:off x="8069600" y="486697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1"/>
          <p:cNvSpPr/>
          <p:nvPr/>
        </p:nvSpPr>
        <p:spPr>
          <a:xfrm>
            <a:off x="8180300" y="486697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1"/>
          <p:cNvSpPr/>
          <p:nvPr/>
        </p:nvSpPr>
        <p:spPr>
          <a:xfrm>
            <a:off x="8282100" y="486952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1"/>
          <p:cNvSpPr/>
          <p:nvPr/>
        </p:nvSpPr>
        <p:spPr>
          <a:xfrm>
            <a:off x="8401700" y="486952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"/>
          <p:cNvSpPr/>
          <p:nvPr/>
        </p:nvSpPr>
        <p:spPr>
          <a:xfrm>
            <a:off x="8521300" y="486697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"/>
          <p:cNvSpPr/>
          <p:nvPr/>
        </p:nvSpPr>
        <p:spPr>
          <a:xfrm>
            <a:off x="8640900" y="486952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1"/>
          <p:cNvSpPr/>
          <p:nvPr/>
        </p:nvSpPr>
        <p:spPr>
          <a:xfrm>
            <a:off x="8760500" y="486697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"/>
          <p:cNvSpPr/>
          <p:nvPr/>
        </p:nvSpPr>
        <p:spPr>
          <a:xfrm>
            <a:off x="8862300" y="4866975"/>
            <a:ext cx="110700" cy="27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